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68" r:id="rId3"/>
    <p:sldMasterId id="2147483671" r:id="rId4"/>
  </p:sldMasterIdLst>
  <p:notesMasterIdLst>
    <p:notesMasterId r:id="rId14"/>
  </p:notesMasterIdLst>
  <p:handoutMasterIdLst>
    <p:handoutMasterId r:id="rId15"/>
  </p:handoutMasterIdLst>
  <p:sldIdLst>
    <p:sldId id="399" r:id="rId5"/>
    <p:sldId id="387" r:id="rId6"/>
    <p:sldId id="376" r:id="rId7"/>
    <p:sldId id="400" r:id="rId8"/>
    <p:sldId id="401" r:id="rId9"/>
    <p:sldId id="402" r:id="rId10"/>
    <p:sldId id="403" r:id="rId11"/>
    <p:sldId id="404" r:id="rId12"/>
    <p:sldId id="405" r:id="rId13"/>
  </p:sldIdLst>
  <p:sldSz cx="9144000" cy="6858000" type="screen4x3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Windows" initials="UdW" lastIdx="19" clrIdx="0">
    <p:extLst/>
  </p:cmAuthor>
  <p:cmAuthor id="2" name="Pablo Domenichini" initials="PD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D6"/>
    <a:srgbClr val="00425C"/>
    <a:srgbClr val="005A7E"/>
    <a:srgbClr val="0078A8"/>
    <a:srgbClr val="CD0909"/>
    <a:srgbClr val="0095D5"/>
    <a:srgbClr val="40699C"/>
    <a:srgbClr val="AABAD7"/>
    <a:srgbClr val="4F81BD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2883" autoAdjust="0"/>
  </p:normalViewPr>
  <p:slideViewPr>
    <p:cSldViewPr>
      <p:cViewPr varScale="1">
        <p:scale>
          <a:sx n="72" d="100"/>
          <a:sy n="72" d="100"/>
        </p:scale>
        <p:origin x="1530" y="72"/>
      </p:cViewPr>
      <p:guideLst>
        <p:guide orient="horz" pos="33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41F58-EF85-4F36-B751-928628439376}" type="datetimeFigureOut">
              <a:rPr lang="es-AR" smtClean="0"/>
              <a:t>7/3/2018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DCF17-3CE4-42FA-9884-D0C45A2E5A9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1948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5E916FEA-B148-49E3-8D76-52E0CF9E4BA1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188E4072-ABAE-45E1-91ED-761734A47D5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901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4072-ABAE-45E1-91ED-761734A47D5F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09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4072-ABAE-45E1-91ED-761734A47D5F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09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342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0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887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 hasCustomPrompt="1"/>
          </p:nvPr>
        </p:nvSpPr>
        <p:spPr>
          <a:xfrm>
            <a:off x="647700" y="323410"/>
            <a:ext cx="7734299" cy="847194"/>
          </a:xfrm>
          <a:prstGeom prst="rect">
            <a:avLst/>
          </a:prstGeom>
        </p:spPr>
        <p:txBody>
          <a:bodyPr vert="horz" lIns="0" tIns="46800" rIns="108000" bIns="0" rtlCol="0" anchor="ctr" anchorCtr="0">
            <a:normAutofit/>
          </a:bodyPr>
          <a:lstStyle>
            <a:lvl1pPr algn="l">
              <a:defRPr sz="2400" b="1" i="0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Área del Ministerio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443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 hasCustomPrompt="1"/>
          </p:nvPr>
        </p:nvSpPr>
        <p:spPr>
          <a:xfrm>
            <a:off x="713678" y="412310"/>
            <a:ext cx="7973122" cy="847194"/>
          </a:xfrm>
          <a:prstGeom prst="rect">
            <a:avLst/>
          </a:prstGeom>
        </p:spPr>
        <p:txBody>
          <a:bodyPr vert="horz" lIns="0" tIns="46800" rIns="108000" bIns="0" rtlCol="0" anchor="b" anchorCtr="0">
            <a:normAutofit/>
          </a:bodyPr>
          <a:lstStyle>
            <a:lvl1pPr algn="l">
              <a:defRPr sz="2400" b="1" i="0">
                <a:solidFill>
                  <a:srgbClr val="458AC3"/>
                </a:solidFill>
              </a:defRPr>
            </a:lvl1pPr>
          </a:lstStyle>
          <a:p>
            <a:r>
              <a:rPr lang="es-ES_tradnl" dirty="0"/>
              <a:t>Área del Ministerio</a:t>
            </a:r>
            <a:endParaRPr lang="es-ES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12"/>
          </p:nvPr>
        </p:nvSpPr>
        <p:spPr>
          <a:xfrm>
            <a:off x="713677" y="151288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  <p:sp>
        <p:nvSpPr>
          <p:cNvPr id="11" name="Marcador de posición de imagen 2"/>
          <p:cNvSpPr>
            <a:spLocks noGrp="1"/>
          </p:cNvSpPr>
          <p:nvPr>
            <p:ph type="pic" sz="quarter" idx="14"/>
          </p:nvPr>
        </p:nvSpPr>
        <p:spPr>
          <a:xfrm>
            <a:off x="713677" y="364013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  <p:sp>
        <p:nvSpPr>
          <p:cNvPr id="12" name="Marcador de posición de imagen 2"/>
          <p:cNvSpPr>
            <a:spLocks noGrp="1"/>
          </p:cNvSpPr>
          <p:nvPr>
            <p:ph type="pic" sz="quarter" idx="15"/>
          </p:nvPr>
        </p:nvSpPr>
        <p:spPr>
          <a:xfrm>
            <a:off x="4782561" y="151288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  <p:sp>
        <p:nvSpPr>
          <p:cNvPr id="13" name="Marcador de posición de imagen 2"/>
          <p:cNvSpPr>
            <a:spLocks noGrp="1"/>
          </p:cNvSpPr>
          <p:nvPr>
            <p:ph type="pic" sz="quarter" idx="16"/>
          </p:nvPr>
        </p:nvSpPr>
        <p:spPr>
          <a:xfrm>
            <a:off x="4782561" y="364013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2580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6"/>
          </a:xfrm>
          <a:prstGeom prst="rect">
            <a:avLst/>
          </a:prstGeom>
        </p:spPr>
        <p:txBody>
          <a:bodyPr/>
          <a:lstStyle/>
          <a:p>
            <a:fld id="{D553B0BE-1364-4F3A-82B2-013FD94AE578}" type="datetimeFigureOut">
              <a:rPr lang="es-ES" smtClean="0"/>
              <a:pPr/>
              <a:t>07/03/2018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6"/>
          </a:xfrm>
          <a:prstGeom prst="rect">
            <a:avLst/>
          </a:prstGeom>
        </p:spPr>
        <p:txBody>
          <a:bodyPr/>
          <a:lstStyle/>
          <a:p>
            <a:fld id="{2A49651A-A1DE-455D-806C-46CE330EDC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3160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BF67-A3AA-480E-99E7-D05015B69935}" type="datetimeFigureOut">
              <a:rPr lang="es-AR" smtClean="0"/>
              <a:pPr/>
              <a:t>7/3/2018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EA09-B743-43F2-BAD3-94F112119D1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05964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98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2815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408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3676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4580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3642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5562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2629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391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4008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8296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6170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461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66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823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790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581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00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734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61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907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541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0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6309320"/>
            <a:ext cx="1925191" cy="354295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435935" cy="82498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495300" y="0"/>
            <a:ext cx="0" cy="732167"/>
          </a:xfrm>
          <a:prstGeom prst="line">
            <a:avLst/>
          </a:prstGeom>
          <a:ln w="571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 userDrawn="1"/>
        </p:nvCxnSpPr>
        <p:spPr>
          <a:xfrm>
            <a:off x="495300" y="732167"/>
            <a:ext cx="0" cy="92815"/>
          </a:xfrm>
          <a:prstGeom prst="line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20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AFEB-C7D3-4D56-B8D6-4C492B00C113}" type="datetimeFigureOut">
              <a:rPr lang="es-ES" smtClean="0"/>
              <a:pPr/>
              <a:t>07/03/2018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16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gentina.gob.ar/becasprogresar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5949280"/>
            <a:ext cx="9144000" cy="908720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1907704" y="1772816"/>
            <a:ext cx="41390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AR" altLang="es-AR" sz="6000" b="1" dirty="0" smtClean="0">
                <a:solidFill>
                  <a:srgbClr val="0098D6"/>
                </a:solidFill>
              </a:rPr>
              <a:t>BECAS</a:t>
            </a:r>
          </a:p>
          <a:p>
            <a:pPr eaLnBrk="1" hangingPunct="1">
              <a:defRPr/>
            </a:pPr>
            <a:r>
              <a:rPr lang="es-AR" altLang="es-AR" sz="6000" b="1" dirty="0" smtClean="0">
                <a:solidFill>
                  <a:srgbClr val="0098D6"/>
                </a:solidFill>
              </a:rPr>
              <a:t>PROGRESAR </a:t>
            </a:r>
            <a:endParaRPr lang="es-AR" altLang="es-AR" sz="6000" b="1" dirty="0">
              <a:solidFill>
                <a:srgbClr val="0098D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944700" y="4130109"/>
            <a:ext cx="6587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AR" altLang="es-AR" sz="2800" b="1" dirty="0" smtClean="0">
                <a:solidFill>
                  <a:schemeClr val="bg1">
                    <a:lumMod val="65000"/>
                  </a:schemeClr>
                </a:solidFill>
              </a:rPr>
              <a:t>EDUCACIÓN SUPERIOR</a:t>
            </a:r>
          </a:p>
        </p:txBody>
      </p:sp>
      <p:pic>
        <p:nvPicPr>
          <p:cNvPr id="7" name="Picture 3" descr="C:\Users\User\Desktop\fondo\base - power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6115748"/>
            <a:ext cx="2725739" cy="504091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32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ángulo redondeado 6"/>
          <p:cNvSpPr/>
          <p:nvPr/>
        </p:nvSpPr>
        <p:spPr>
          <a:xfrm>
            <a:off x="5912027" y="4981360"/>
            <a:ext cx="2044346" cy="607880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Rectángulo redondeado 6"/>
          <p:cNvSpPr/>
          <p:nvPr/>
        </p:nvSpPr>
        <p:spPr>
          <a:xfrm>
            <a:off x="5912030" y="1209068"/>
            <a:ext cx="2044346" cy="275838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Rectángulo redondeado 6"/>
          <p:cNvSpPr/>
          <p:nvPr/>
        </p:nvSpPr>
        <p:spPr>
          <a:xfrm>
            <a:off x="3149907" y="1208073"/>
            <a:ext cx="2044346" cy="275838"/>
          </a:xfrm>
          <a:prstGeom prst="roundRect">
            <a:avLst/>
          </a:prstGeom>
          <a:solidFill>
            <a:srgbClr val="0098D6">
              <a:alpha val="50000"/>
            </a:srgb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1 CuadroTexto"/>
          <p:cNvSpPr txBox="1"/>
          <p:nvPr/>
        </p:nvSpPr>
        <p:spPr>
          <a:xfrm>
            <a:off x="24456" y="105450"/>
            <a:ext cx="9012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600" b="1" dirty="0" smtClean="0">
                <a:solidFill>
                  <a:schemeClr val="bg1"/>
                </a:solidFill>
              </a:rPr>
              <a:t>EDUCACIÓN SUPERIOR: Monto de Becas</a:t>
            </a:r>
            <a:endParaRPr lang="es-ES_tradnl" sz="3600" b="1" dirty="0">
              <a:solidFill>
                <a:schemeClr val="bg1"/>
              </a:solidFill>
            </a:endParaRPr>
          </a:p>
        </p:txBody>
      </p:sp>
      <p:sp>
        <p:nvSpPr>
          <p:cNvPr id="33" name="Rectángulo 2"/>
          <p:cNvSpPr/>
          <p:nvPr/>
        </p:nvSpPr>
        <p:spPr>
          <a:xfrm>
            <a:off x="3732347" y="1145937"/>
            <a:ext cx="879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ANTES</a:t>
            </a:r>
          </a:p>
        </p:txBody>
      </p:sp>
      <p:sp>
        <p:nvSpPr>
          <p:cNvPr id="57" name="Rectángulo 2"/>
          <p:cNvSpPr/>
          <p:nvPr/>
        </p:nvSpPr>
        <p:spPr>
          <a:xfrm>
            <a:off x="962905" y="4887367"/>
            <a:ext cx="1551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b="1" dirty="0" smtClean="0">
                <a:solidFill>
                  <a:srgbClr val="0098D6"/>
                </a:solidFill>
              </a:rPr>
              <a:t>FORMACIÓN</a:t>
            </a:r>
          </a:p>
          <a:p>
            <a:pPr lvl="0">
              <a:spcBef>
                <a:spcPct val="0"/>
              </a:spcBef>
              <a:defRPr/>
            </a:pPr>
            <a:r>
              <a:rPr lang="es-ES_tradnl" b="1" dirty="0" smtClean="0">
                <a:solidFill>
                  <a:srgbClr val="0098D6"/>
                </a:solidFill>
              </a:rPr>
              <a:t>DOCENTE</a:t>
            </a:r>
          </a:p>
        </p:txBody>
      </p:sp>
      <p:sp>
        <p:nvSpPr>
          <p:cNvPr id="58" name="Rectángulo 2"/>
          <p:cNvSpPr/>
          <p:nvPr/>
        </p:nvSpPr>
        <p:spPr>
          <a:xfrm>
            <a:off x="1030114" y="4170273"/>
            <a:ext cx="1308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98D6"/>
                </a:solidFill>
              </a:rPr>
              <a:t>TERCIARIA</a:t>
            </a:r>
          </a:p>
        </p:txBody>
      </p:sp>
      <p:sp>
        <p:nvSpPr>
          <p:cNvPr id="59" name="Rectángulo 2"/>
          <p:cNvSpPr/>
          <p:nvPr/>
        </p:nvSpPr>
        <p:spPr>
          <a:xfrm>
            <a:off x="947027" y="2652136"/>
            <a:ext cx="18291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98D6"/>
                </a:solidFill>
              </a:rPr>
              <a:t>UNIVERSITARIA</a:t>
            </a:r>
          </a:p>
        </p:txBody>
      </p:sp>
      <p:sp>
        <p:nvSpPr>
          <p:cNvPr id="60" name="Rectángulo 2"/>
          <p:cNvSpPr/>
          <p:nvPr/>
        </p:nvSpPr>
        <p:spPr>
          <a:xfrm>
            <a:off x="885907" y="1700808"/>
            <a:ext cx="182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98D6"/>
                </a:solidFill>
              </a:rPr>
              <a:t>UNIVERSITARIA</a:t>
            </a:r>
          </a:p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98D6"/>
                </a:solidFill>
              </a:rPr>
              <a:t>ESTRATEGICA</a:t>
            </a:r>
          </a:p>
        </p:txBody>
      </p:sp>
      <p:sp>
        <p:nvSpPr>
          <p:cNvPr id="61" name="Rectángulo 2"/>
          <p:cNvSpPr/>
          <p:nvPr/>
        </p:nvSpPr>
        <p:spPr>
          <a:xfrm>
            <a:off x="976412" y="3306177"/>
            <a:ext cx="16049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98D6"/>
                </a:solidFill>
              </a:rPr>
              <a:t>TERCIARIA</a:t>
            </a:r>
          </a:p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98D6"/>
                </a:solidFill>
              </a:rPr>
              <a:t>ESTRATEGICA</a:t>
            </a:r>
          </a:p>
        </p:txBody>
      </p:sp>
      <p:sp>
        <p:nvSpPr>
          <p:cNvPr id="66" name="Rectángulo 2"/>
          <p:cNvSpPr/>
          <p:nvPr/>
        </p:nvSpPr>
        <p:spPr>
          <a:xfrm>
            <a:off x="2791204" y="2687849"/>
            <a:ext cx="3024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 $ 900</a:t>
            </a:r>
          </a:p>
        </p:txBody>
      </p:sp>
      <p:sp>
        <p:nvSpPr>
          <p:cNvPr id="91" name="Rectángulo 2"/>
          <p:cNvSpPr/>
          <p:nvPr/>
        </p:nvSpPr>
        <p:spPr>
          <a:xfrm>
            <a:off x="2555776" y="2574031"/>
            <a:ext cx="3024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 $ 900</a:t>
            </a:r>
          </a:p>
        </p:txBody>
      </p:sp>
      <p:sp>
        <p:nvSpPr>
          <p:cNvPr id="101" name="Rectángulo 2"/>
          <p:cNvSpPr/>
          <p:nvPr/>
        </p:nvSpPr>
        <p:spPr>
          <a:xfrm>
            <a:off x="3230635" y="2498248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104" name="Rectángulo redondeado 6"/>
          <p:cNvSpPr/>
          <p:nvPr/>
        </p:nvSpPr>
        <p:spPr>
          <a:xfrm>
            <a:off x="3124400" y="1700808"/>
            <a:ext cx="2044346" cy="607880"/>
          </a:xfrm>
          <a:prstGeom prst="roundRect">
            <a:avLst/>
          </a:prstGeom>
          <a:solidFill>
            <a:srgbClr val="0098D6">
              <a:alpha val="50000"/>
            </a:srgb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Rectángulo 2"/>
          <p:cNvSpPr/>
          <p:nvPr/>
        </p:nvSpPr>
        <p:spPr>
          <a:xfrm>
            <a:off x="3131840" y="1652161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107" name="Rectángulo 2"/>
          <p:cNvSpPr/>
          <p:nvPr/>
        </p:nvSpPr>
        <p:spPr>
          <a:xfrm>
            <a:off x="3230633" y="4102721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109" name="Rectángulo 2"/>
          <p:cNvSpPr/>
          <p:nvPr/>
        </p:nvSpPr>
        <p:spPr>
          <a:xfrm>
            <a:off x="3230634" y="3289434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114" name="Rectángulo redondeado 6"/>
          <p:cNvSpPr/>
          <p:nvPr/>
        </p:nvSpPr>
        <p:spPr>
          <a:xfrm>
            <a:off x="5912029" y="2541543"/>
            <a:ext cx="2044346" cy="607880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Rectángulo 2"/>
          <p:cNvSpPr/>
          <p:nvPr/>
        </p:nvSpPr>
        <p:spPr>
          <a:xfrm>
            <a:off x="5992755" y="2479249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10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$ 1600 A $ 2300</a:t>
            </a:r>
          </a:p>
        </p:txBody>
      </p:sp>
      <p:sp>
        <p:nvSpPr>
          <p:cNvPr id="116" name="Rectángulo redondeado 6"/>
          <p:cNvSpPr/>
          <p:nvPr/>
        </p:nvSpPr>
        <p:spPr>
          <a:xfrm>
            <a:off x="5912030" y="1700808"/>
            <a:ext cx="2044346" cy="607880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Rectángulo 2"/>
          <p:cNvSpPr/>
          <p:nvPr/>
        </p:nvSpPr>
        <p:spPr>
          <a:xfrm>
            <a:off x="5992756" y="1634189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10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$ 1800 A $ 4900</a:t>
            </a:r>
          </a:p>
        </p:txBody>
      </p:sp>
      <p:sp>
        <p:nvSpPr>
          <p:cNvPr id="118" name="Rectángulo redondeado 6"/>
          <p:cNvSpPr/>
          <p:nvPr/>
        </p:nvSpPr>
        <p:spPr>
          <a:xfrm>
            <a:off x="5912027" y="4197727"/>
            <a:ext cx="2044346" cy="607880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Rectángulo 2"/>
          <p:cNvSpPr/>
          <p:nvPr/>
        </p:nvSpPr>
        <p:spPr>
          <a:xfrm>
            <a:off x="5992753" y="4143351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10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$ 1600 A $ 1900</a:t>
            </a:r>
          </a:p>
        </p:txBody>
      </p:sp>
      <p:sp>
        <p:nvSpPr>
          <p:cNvPr id="120" name="Rectángulo redondeado 6"/>
          <p:cNvSpPr/>
          <p:nvPr/>
        </p:nvSpPr>
        <p:spPr>
          <a:xfrm>
            <a:off x="5912028" y="3345824"/>
            <a:ext cx="2044346" cy="607881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Rectángulo 2"/>
          <p:cNvSpPr/>
          <p:nvPr/>
        </p:nvSpPr>
        <p:spPr>
          <a:xfrm>
            <a:off x="5992754" y="3270435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10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$ 1800 A $ 2600</a:t>
            </a:r>
          </a:p>
        </p:txBody>
      </p:sp>
      <p:sp>
        <p:nvSpPr>
          <p:cNvPr id="122" name="Rectángulo redondeado 6"/>
          <p:cNvSpPr/>
          <p:nvPr/>
        </p:nvSpPr>
        <p:spPr>
          <a:xfrm>
            <a:off x="5893960" y="5013176"/>
            <a:ext cx="2044346" cy="585063"/>
          </a:xfrm>
          <a:prstGeom prst="roundRect">
            <a:avLst/>
          </a:prstGeom>
          <a:solidFill>
            <a:srgbClr val="0098D6"/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Rectángulo 2"/>
          <p:cNvSpPr/>
          <p:nvPr/>
        </p:nvSpPr>
        <p:spPr>
          <a:xfrm>
            <a:off x="5974686" y="4937393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10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$ 5300 A $ 7400</a:t>
            </a:r>
          </a:p>
        </p:txBody>
      </p:sp>
      <p:sp>
        <p:nvSpPr>
          <p:cNvPr id="124" name="Rectángulo 2"/>
          <p:cNvSpPr/>
          <p:nvPr/>
        </p:nvSpPr>
        <p:spPr>
          <a:xfrm>
            <a:off x="561368" y="5813133"/>
            <a:ext cx="8100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1600" b="1" dirty="0" smtClean="0">
                <a:solidFill>
                  <a:srgbClr val="0098D6"/>
                </a:solidFill>
                <a:latin typeface="Calibri "/>
              </a:rPr>
              <a:t>Nuevos ingresantes en primer año tendrán una retención del 20% que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1600" b="1" dirty="0" smtClean="0">
                <a:solidFill>
                  <a:srgbClr val="0098D6"/>
                </a:solidFill>
                <a:latin typeface="Calibri "/>
              </a:rPr>
              <a:t> se abona </a:t>
            </a:r>
            <a:r>
              <a:rPr lang="es-ES_tradnl" sz="1600" b="1" dirty="0">
                <a:solidFill>
                  <a:srgbClr val="0098D6"/>
                </a:solidFill>
                <a:latin typeface="Calibri "/>
              </a:rPr>
              <a:t> </a:t>
            </a:r>
            <a:r>
              <a:rPr lang="es-ES_tradnl" sz="1600" b="1" dirty="0" smtClean="0">
                <a:solidFill>
                  <a:srgbClr val="0098D6"/>
                </a:solidFill>
                <a:latin typeface="Calibri "/>
              </a:rPr>
              <a:t>al finalizar el ciclo lectivo si cumplieron con los requisitos. </a:t>
            </a:r>
          </a:p>
        </p:txBody>
      </p:sp>
      <p:sp>
        <p:nvSpPr>
          <p:cNvPr id="125" name="Rectángulo 2"/>
          <p:cNvSpPr/>
          <p:nvPr/>
        </p:nvSpPr>
        <p:spPr>
          <a:xfrm>
            <a:off x="6428659" y="1146932"/>
            <a:ext cx="974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AHORA</a:t>
            </a:r>
          </a:p>
        </p:txBody>
      </p:sp>
      <p:sp>
        <p:nvSpPr>
          <p:cNvPr id="126" name="Rectángulo 2"/>
          <p:cNvSpPr/>
          <p:nvPr/>
        </p:nvSpPr>
        <p:spPr>
          <a:xfrm>
            <a:off x="1093605" y="1116372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400" b="1" dirty="0" smtClean="0">
                <a:solidFill>
                  <a:srgbClr val="0098D6"/>
                </a:solidFill>
              </a:rPr>
              <a:t>CARRERAS</a:t>
            </a:r>
          </a:p>
        </p:txBody>
      </p:sp>
      <p:sp>
        <p:nvSpPr>
          <p:cNvPr id="129" name="Rectángulo redondeado 6"/>
          <p:cNvSpPr/>
          <p:nvPr/>
        </p:nvSpPr>
        <p:spPr>
          <a:xfrm>
            <a:off x="885907" y="1575515"/>
            <a:ext cx="7286493" cy="4157742"/>
          </a:xfrm>
          <a:prstGeom prst="roundRect">
            <a:avLst>
              <a:gd name="adj" fmla="val 4049"/>
            </a:avLst>
          </a:prstGeom>
          <a:noFill/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0" name="129 Conector recto"/>
          <p:cNvCxnSpPr/>
          <p:nvPr/>
        </p:nvCxnSpPr>
        <p:spPr>
          <a:xfrm>
            <a:off x="2791204" y="1596301"/>
            <a:ext cx="0" cy="421671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5561441" y="1551761"/>
            <a:ext cx="0" cy="421671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87229" y="2405121"/>
            <a:ext cx="7286493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87229" y="3244602"/>
            <a:ext cx="7286493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99592" y="4077072"/>
            <a:ext cx="7286493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928753" y="4883585"/>
            <a:ext cx="7286493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ángulo redondeado 6"/>
          <p:cNvSpPr/>
          <p:nvPr/>
        </p:nvSpPr>
        <p:spPr>
          <a:xfrm>
            <a:off x="3131840" y="2541543"/>
            <a:ext cx="2044346" cy="607880"/>
          </a:xfrm>
          <a:prstGeom prst="roundRect">
            <a:avLst/>
          </a:prstGeom>
          <a:solidFill>
            <a:srgbClr val="0098D6">
              <a:alpha val="50000"/>
            </a:srgb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9" name="Rectángulo 2"/>
          <p:cNvSpPr/>
          <p:nvPr/>
        </p:nvSpPr>
        <p:spPr>
          <a:xfrm>
            <a:off x="3139280" y="2492896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140" name="Rectángulo redondeado 6"/>
          <p:cNvSpPr/>
          <p:nvPr/>
        </p:nvSpPr>
        <p:spPr>
          <a:xfrm>
            <a:off x="3131840" y="3345825"/>
            <a:ext cx="2044346" cy="607880"/>
          </a:xfrm>
          <a:prstGeom prst="roundRect">
            <a:avLst/>
          </a:prstGeom>
          <a:solidFill>
            <a:srgbClr val="0098D6">
              <a:alpha val="50000"/>
            </a:srgb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1" name="Rectángulo 2"/>
          <p:cNvSpPr/>
          <p:nvPr/>
        </p:nvSpPr>
        <p:spPr>
          <a:xfrm>
            <a:off x="3139280" y="3297178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142" name="Rectángulo redondeado 6"/>
          <p:cNvSpPr/>
          <p:nvPr/>
        </p:nvSpPr>
        <p:spPr>
          <a:xfrm>
            <a:off x="3131840" y="4197727"/>
            <a:ext cx="2044346" cy="607880"/>
          </a:xfrm>
          <a:prstGeom prst="roundRect">
            <a:avLst/>
          </a:prstGeom>
          <a:solidFill>
            <a:srgbClr val="0098D6">
              <a:alpha val="50000"/>
            </a:srgb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3" name="Rectángulo 2"/>
          <p:cNvSpPr/>
          <p:nvPr/>
        </p:nvSpPr>
        <p:spPr>
          <a:xfrm>
            <a:off x="3139280" y="4149080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12 CUOTAS DE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chemeClr val="bg1"/>
                </a:solidFill>
              </a:rPr>
              <a:t> $ 900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881861" y="5425479"/>
            <a:ext cx="1959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rgbClr val="0098D6"/>
                </a:solidFill>
              </a:rPr>
              <a:t>(Compromiso Docente)</a:t>
            </a:r>
          </a:p>
        </p:txBody>
      </p:sp>
    </p:spTree>
    <p:extLst>
      <p:ext uri="{BB962C8B-B14F-4D97-AF65-F5344CB8AC3E}">
        <p14:creationId xmlns:p14="http://schemas.microsoft.com/office/powerpoint/2010/main" val="5851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CuadroTexto"/>
          <p:cNvSpPr txBox="1"/>
          <p:nvPr/>
        </p:nvSpPr>
        <p:spPr>
          <a:xfrm>
            <a:off x="107504" y="116632"/>
            <a:ext cx="878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600" b="1" dirty="0" smtClean="0">
                <a:solidFill>
                  <a:schemeClr val="bg1"/>
                </a:solidFill>
              </a:rPr>
              <a:t>EDUCACION SUPERIOR: Requisitos Generales</a:t>
            </a:r>
            <a:endParaRPr lang="es-ES_tradnl" sz="3600" b="1" dirty="0">
              <a:solidFill>
                <a:schemeClr val="bg1"/>
              </a:solidFill>
            </a:endParaRPr>
          </a:p>
        </p:txBody>
      </p:sp>
      <p:sp>
        <p:nvSpPr>
          <p:cNvPr id="44" name="Rectángulo 2"/>
          <p:cNvSpPr/>
          <p:nvPr/>
        </p:nvSpPr>
        <p:spPr>
          <a:xfrm>
            <a:off x="2511242" y="6053808"/>
            <a:ext cx="629782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>
              <a:solidFill>
                <a:srgbClr val="0098D6"/>
              </a:solidFill>
            </a:endParaRPr>
          </a:p>
          <a:p>
            <a:pPr lvl="0">
              <a:spcBef>
                <a:spcPct val="0"/>
              </a:spcBef>
              <a:defRPr/>
            </a:pPr>
            <a:endParaRPr lang="es-ES_tradnl" sz="1600" b="1" dirty="0" smtClean="0">
              <a:solidFill>
                <a:srgbClr val="0098D6"/>
              </a:solidFill>
            </a:endParaRPr>
          </a:p>
        </p:txBody>
      </p:sp>
      <p:sp>
        <p:nvSpPr>
          <p:cNvPr id="13" name="Rectángulo 2"/>
          <p:cNvSpPr/>
          <p:nvPr/>
        </p:nvSpPr>
        <p:spPr>
          <a:xfrm>
            <a:off x="486573" y="1386056"/>
            <a:ext cx="817085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Ser argentino nativo o </a:t>
            </a:r>
            <a:r>
              <a:rPr lang="es-AR" sz="1700" b="1" dirty="0">
                <a:solidFill>
                  <a:srgbClr val="0098D6"/>
                </a:solidFill>
                <a:latin typeface="Calibri "/>
              </a:rPr>
              <a:t>por </a:t>
            </a: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opción. Tener entre 18 a 24 </a:t>
            </a:r>
            <a:r>
              <a:rPr lang="es-AR" sz="1700" b="1" dirty="0">
                <a:solidFill>
                  <a:srgbClr val="0098D6"/>
                </a:solidFill>
                <a:latin typeface="Calibri "/>
              </a:rPr>
              <a:t>años de </a:t>
            </a: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edad. Para alumnos avanzados en la carrera se extiende hasta 30 años.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AR" sz="1700" b="1" dirty="0" smtClean="0">
              <a:solidFill>
                <a:srgbClr val="0098D6"/>
              </a:solidFill>
              <a:latin typeface="Calibri 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El </a:t>
            </a:r>
            <a:r>
              <a:rPr lang="es-AR" sz="1700" b="1" dirty="0">
                <a:solidFill>
                  <a:srgbClr val="0098D6"/>
                </a:solidFill>
                <a:latin typeface="Calibri "/>
              </a:rPr>
              <a:t>monto de ingresos máximos mensuales del </a:t>
            </a: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grupo </a:t>
            </a:r>
            <a:r>
              <a:rPr lang="es-AR" sz="1700" b="1" dirty="0">
                <a:solidFill>
                  <a:srgbClr val="0098D6"/>
                </a:solidFill>
                <a:latin typeface="Calibri "/>
              </a:rPr>
              <a:t>familiar en su conjunto no podrá superar los TRES (3) SMVM</a:t>
            </a: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AR" sz="1700" b="1" dirty="0" smtClean="0">
              <a:solidFill>
                <a:srgbClr val="0098D6"/>
              </a:solidFill>
              <a:latin typeface="Calibri 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No ser titular de un Plan social nacional, provincial o municipal.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AR" sz="1700" b="1" dirty="0">
              <a:solidFill>
                <a:srgbClr val="0098D6"/>
              </a:solidFill>
              <a:latin typeface="Calibri 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AR" sz="1700" b="1" dirty="0">
                <a:solidFill>
                  <a:srgbClr val="0098D6"/>
                </a:solidFill>
                <a:latin typeface="Calibri "/>
              </a:rPr>
              <a:t>Ingresar a cursar o cursar con anterioridad una carrera de grado o pregrado en Universidades Nacionales, Provinciales, Institutos Universitarios Nacionales. No están incluidos los Ciclos de Complementación Curricular ya sean Ciclos de Tecnicaturas, Licenciaturas o Profesorados</a:t>
            </a: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AR" sz="1700" b="1" dirty="0">
              <a:solidFill>
                <a:srgbClr val="0098D6"/>
              </a:solidFill>
              <a:latin typeface="Calibri 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Cursar </a:t>
            </a:r>
            <a:r>
              <a:rPr lang="es-AR" sz="1700" b="1" dirty="0">
                <a:solidFill>
                  <a:srgbClr val="0098D6"/>
                </a:solidFill>
                <a:latin typeface="Calibri "/>
              </a:rPr>
              <a:t>o ingresar a cursar sus estudios en Institutos de formación técnica y de formación docente de gestión estatal dependientes del Instituto Nacional de Educación Tecnológica (INET) y del Instituto Nacional de Formación Docente (</a:t>
            </a:r>
            <a:r>
              <a:rPr lang="es-AR" sz="1700" b="1" dirty="0" err="1" smtClean="0">
                <a:solidFill>
                  <a:srgbClr val="0098D6"/>
                </a:solidFill>
                <a:latin typeface="Calibri "/>
              </a:rPr>
              <a:t>INFoD</a:t>
            </a:r>
            <a:r>
              <a:rPr lang="es-AR" sz="1700" b="1" dirty="0">
                <a:solidFill>
                  <a:srgbClr val="0098D6"/>
                </a:solidFill>
                <a:latin typeface="Calibri "/>
              </a:rPr>
              <a:t>) </a:t>
            </a:r>
            <a:r>
              <a:rPr lang="es-AR" sz="1700" b="1" dirty="0" smtClean="0">
                <a:solidFill>
                  <a:srgbClr val="0098D6"/>
                </a:solidFill>
                <a:latin typeface="Calibri "/>
              </a:rPr>
              <a:t>respectivamente.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AR" sz="2000" b="1" dirty="0" smtClean="0">
              <a:solidFill>
                <a:schemeClr val="bg1"/>
              </a:solidFill>
              <a:latin typeface="Calibri "/>
            </a:endParaRP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s-ES_tradnl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05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83568" y="897394"/>
            <a:ext cx="7992888" cy="39703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altLang="es-A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Inscripción </a:t>
            </a:r>
            <a:r>
              <a:rPr lang="es-AR" altLang="es-AR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AR" altLang="es-AR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kumimoji="0" lang="es-AR" altLang="es-AR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partir del</a:t>
            </a: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lunes 05 de marzo en la página </a:t>
            </a: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https://www.argentina.gob.ar/becasprogresar</a:t>
            </a: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opción Formación Docente.</a:t>
            </a: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wf_segoe-ui_normal"/>
              </a:rPr>
              <a:t> </a:t>
            </a:r>
            <a:endParaRPr kumimoji="0" lang="es-AR" altLang="es-A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  <a:cs typeface="Calibri" panose="020F0502020204030204" pitchFamily="34" charset="0"/>
              </a:rPr>
              <a:t>·</a:t>
            </a: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AR" altLang="es-A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Evaluación postulantes ingresantes:</a:t>
            </a:r>
            <a:r>
              <a:rPr lang="es-AR" altLang="es-A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AR" altLang="es-AR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12/04 a las 18hs </a:t>
            </a:r>
            <a:r>
              <a:rPr kumimoji="0" lang="es-AR" altLang="es-A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los postulantes de esta línea deberán realizar una evaluación, a cargo de la Secretaria de Evaluación Educativa, como parte del proceso de selección de los beneficiarios. </a:t>
            </a:r>
            <a:endParaRPr kumimoji="0" lang="es-AR" altLang="es-A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841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5427113"/>
            <a:ext cx="9144000" cy="573637"/>
          </a:xfrm>
          <a:prstGeom prst="rect">
            <a:avLst/>
          </a:prstGeom>
          <a:solidFill>
            <a:srgbClr val="079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>
              <a:solidFill>
                <a:srgbClr val="0791D3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76" y="5417179"/>
            <a:ext cx="2000324" cy="593503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1" y="1498184"/>
            <a:ext cx="7825811" cy="0"/>
          </a:xfrm>
          <a:prstGeom prst="line">
            <a:avLst/>
          </a:prstGeom>
          <a:ln w="38100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88421" y="1011074"/>
            <a:ext cx="77104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Becas Formación Docente</a:t>
            </a:r>
            <a:endParaRPr lang="es-ES" sz="2100" dirty="0">
              <a:solidFill>
                <a:srgbClr val="0791D3"/>
              </a:solidFill>
              <a:latin typeface="Gotham Bold" pitchFamily="50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58853" y="1798425"/>
            <a:ext cx="707591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 la finalidad de prestigiar la docencia e impulsar la opción por esta profesión, el Instituto Nacional de Formación Docente lanza una nueva propuesta de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estímulos que garanticen el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ingreso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 egreso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las carreras de formación docente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AR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38386" y="3209313"/>
            <a:ext cx="3320041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una beca destinada a formar educadores para las áreas de vacancia del sistema educativo. Está dirigida a egresados del secundario y estudiantes de formación docente con buen desempeño académico y compromiso con la docencia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AR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38386" y="2808943"/>
            <a:ext cx="94769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¿Qué es?</a:t>
            </a:r>
            <a:endParaRPr lang="es-ES" sz="150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706358" y="3209312"/>
            <a:ext cx="3796774" cy="1818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450"/>
              </a:spcBef>
            </a:pP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Esta iniciativa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acompaña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toda la trayectoria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formativa del estudiante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 un incentivo económico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fijado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cada año por paritaria nacional. </a:t>
            </a:r>
            <a:endParaRPr lang="es-AR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fontAlgn="base">
              <a:spcBef>
                <a:spcPts val="450"/>
              </a:spcBef>
            </a:pP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trata de un monto mensual y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escalonado,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establecido según el porcentaje de materias aprobadas y calculado en función del salario básico docente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AR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4650047" y="2808943"/>
            <a:ext cx="16803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¿En qué consiste?</a:t>
            </a:r>
            <a:endParaRPr lang="es-ES" sz="150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5427113"/>
            <a:ext cx="9144000" cy="573637"/>
          </a:xfrm>
          <a:prstGeom prst="rect">
            <a:avLst/>
          </a:prstGeom>
          <a:solidFill>
            <a:srgbClr val="079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>
              <a:solidFill>
                <a:srgbClr val="0791D3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76" y="5417179"/>
            <a:ext cx="2000324" cy="593503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1" y="1491774"/>
            <a:ext cx="7825811" cy="0"/>
          </a:xfrm>
          <a:prstGeom prst="line">
            <a:avLst/>
          </a:prstGeom>
          <a:ln w="38100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88421" y="1011074"/>
            <a:ext cx="77104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Becas </a:t>
            </a:r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Formación Docente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70541" y="1743967"/>
            <a:ext cx="13065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¿Qué evalúa?</a:t>
            </a:r>
            <a:endParaRPr lang="es-ES" sz="150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04362" y="2275694"/>
            <a:ext cx="5298260" cy="797190"/>
          </a:xfrm>
          <a:prstGeom prst="rect">
            <a:avLst/>
          </a:prstGeom>
          <a:noFill/>
          <a:ln w="38100">
            <a:solidFill>
              <a:srgbClr val="0791D3"/>
            </a:solidFill>
            <a:prstDash val="dashDot"/>
          </a:ln>
        </p:spPr>
        <p:txBody>
          <a:bodyPr wrap="square" lIns="270000" tIns="189000" rIns="270000" bIns="189000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Comprensión lectora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</a:t>
            </a: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esolución </a:t>
            </a: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problemas.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70540" y="3436826"/>
            <a:ext cx="35301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¿Qué otras dimensiones se consideran?</a:t>
            </a:r>
            <a:endParaRPr lang="es-ES" sz="150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604362" y="4033374"/>
            <a:ext cx="5298260" cy="797190"/>
          </a:xfrm>
          <a:prstGeom prst="rect">
            <a:avLst/>
          </a:prstGeom>
          <a:noFill/>
          <a:ln w="38100">
            <a:solidFill>
              <a:srgbClr val="0791D3"/>
            </a:solidFill>
            <a:prstDash val="dashDot"/>
          </a:ln>
        </p:spPr>
        <p:txBody>
          <a:bodyPr wrap="square" lIns="270000" tIns="189000" rIns="270000" bIns="189000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Compromiso con la docencia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Nivel socioeconómico </a:t>
            </a:r>
            <a:endParaRPr lang="es-ES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8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5427113"/>
            <a:ext cx="9144000" cy="573637"/>
          </a:xfrm>
          <a:prstGeom prst="rect">
            <a:avLst/>
          </a:prstGeom>
          <a:solidFill>
            <a:srgbClr val="079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>
              <a:solidFill>
                <a:srgbClr val="0791D3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76" y="5417179"/>
            <a:ext cx="2000324" cy="593503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1" y="1491774"/>
            <a:ext cx="7825811" cy="0"/>
          </a:xfrm>
          <a:prstGeom prst="line">
            <a:avLst/>
          </a:prstGeom>
          <a:ln w="38100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88421" y="1011074"/>
            <a:ext cx="77104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Becas </a:t>
            </a:r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Formación Docente</a:t>
            </a:r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: Comprensión lectora</a:t>
            </a:r>
            <a:endParaRPr lang="es-ES" sz="2100" dirty="0">
              <a:solidFill>
                <a:srgbClr val="0791D3"/>
              </a:solidFill>
              <a:latin typeface="Gotham Bold" pitchFamily="50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0004" y="3595663"/>
            <a:ext cx="114736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Capacidades</a:t>
            </a:r>
            <a:endParaRPr lang="es-ES" sz="135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1265292" y="2145361"/>
            <a:ext cx="56596" cy="3177602"/>
          </a:xfrm>
          <a:prstGeom prst="leftBrace">
            <a:avLst/>
          </a:prstGeom>
          <a:ln w="28575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14" name="Abrir llave 13"/>
          <p:cNvSpPr/>
          <p:nvPr/>
        </p:nvSpPr>
        <p:spPr>
          <a:xfrm>
            <a:off x="6223475" y="2145362"/>
            <a:ext cx="64093" cy="864224"/>
          </a:xfrm>
          <a:prstGeom prst="leftBrace">
            <a:avLst/>
          </a:prstGeom>
          <a:ln w="28575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6" name="CuadroTexto 5"/>
          <p:cNvSpPr txBox="1"/>
          <p:nvPr/>
        </p:nvSpPr>
        <p:spPr>
          <a:xfrm>
            <a:off x="294830" y="1644124"/>
            <a:ext cx="6229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 evalúa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 </a:t>
            </a:r>
            <a:r>
              <a:rPr lang="es-A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comprensión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textos de divulgación científica, con trama expositiva y argumentativa-demostrativa, extraídos de diarios y capítulos de libros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01042" y="2193044"/>
            <a:ext cx="4649776" cy="987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ES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EXTRAER:</a:t>
            </a:r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Localizar información en una o más partes de un texto.</a:t>
            </a:r>
          </a:p>
          <a:p>
            <a:pPr>
              <a:spcBef>
                <a:spcPts val="450"/>
              </a:spcBef>
            </a:pPr>
            <a:r>
              <a:rPr lang="es-A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Los lectores deben revisar, buscar, localizar y seleccionar la información. Deben cotejar la información proporcionada en la pregunta con información literal o similar en el texto y utilizarla para encontrar la nueva información solicitada</a:t>
            </a:r>
            <a:r>
              <a:rPr lang="es-A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401042" y="3213065"/>
            <a:ext cx="4521590" cy="84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INTERPRETAR: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Reconstruir el significado global y local;  hacer inferencias desde una o más partes de un texto.</a:t>
            </a:r>
          </a:p>
          <a:p>
            <a:pPr>
              <a:spcBef>
                <a:spcPts val="450"/>
              </a:spcBef>
            </a:pPr>
            <a:r>
              <a:rPr lang="es-A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Los lectores deben identificar, comparar, contrastar, integrar información con el propósito de construir el significado del texto.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432693" y="4082876"/>
            <a:ext cx="4649776" cy="133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REFLEXIONAR Y EVALUAR: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Relacionar un texto con su propia experiencia, conocimientos e ideas.</a:t>
            </a:r>
          </a:p>
          <a:p>
            <a:pPr>
              <a:spcBef>
                <a:spcPts val="450"/>
              </a:spcBef>
            </a:pPr>
            <a:r>
              <a:rPr lang="es-A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Los lectores deben distanciarse del texto y considerarlo objetivamente. Deben utilizar conocimiento extra-textual (la propia experiencia, elementos proporcionados por la pregunta, conocimiento del mundo, conocimiento de la lengua, conocimiento de distintos géneros discursivos). Los lectores deben justificar su propio punto de vista.</a:t>
            </a:r>
          </a:p>
        </p:txBody>
      </p:sp>
      <p:sp>
        <p:nvSpPr>
          <p:cNvPr id="21" name="Abrir llave 20"/>
          <p:cNvSpPr/>
          <p:nvPr/>
        </p:nvSpPr>
        <p:spPr>
          <a:xfrm>
            <a:off x="6223475" y="3161541"/>
            <a:ext cx="64093" cy="837958"/>
          </a:xfrm>
          <a:prstGeom prst="leftBrace">
            <a:avLst/>
          </a:prstGeom>
          <a:ln w="28575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2" name="Abrir llave 21"/>
          <p:cNvSpPr/>
          <p:nvPr/>
        </p:nvSpPr>
        <p:spPr>
          <a:xfrm>
            <a:off x="6223475" y="4126272"/>
            <a:ext cx="64093" cy="1001272"/>
          </a:xfrm>
          <a:prstGeom prst="leftBrace">
            <a:avLst/>
          </a:prstGeom>
          <a:ln w="28575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9" name="CuadroTexto 8"/>
          <p:cNvSpPr txBox="1"/>
          <p:nvPr/>
        </p:nvSpPr>
        <p:spPr>
          <a:xfrm>
            <a:off x="6428573" y="2395824"/>
            <a:ext cx="194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Información explícita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Secuencia de ideas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630795" y="1915271"/>
            <a:ext cx="10569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Contenidos</a:t>
            </a:r>
            <a:endParaRPr lang="es-ES" sz="135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6428573" y="3206607"/>
            <a:ext cx="2582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Tema o idea central.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Procedimientos de cohesión.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Recursos enunciativos.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Vocabulario.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454211" y="4234930"/>
            <a:ext cx="194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Estructura textual.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Recursos retóricos.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Tipologías y géneros discursivos.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3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5427113"/>
            <a:ext cx="9144000" cy="573637"/>
          </a:xfrm>
          <a:prstGeom prst="rect">
            <a:avLst/>
          </a:prstGeom>
          <a:solidFill>
            <a:srgbClr val="079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>
              <a:solidFill>
                <a:srgbClr val="0791D3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76" y="5417179"/>
            <a:ext cx="2000324" cy="593503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1" y="1491774"/>
            <a:ext cx="8312921" cy="0"/>
          </a:xfrm>
          <a:prstGeom prst="line">
            <a:avLst/>
          </a:prstGeom>
          <a:ln w="38100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88420" y="1011074"/>
            <a:ext cx="83193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Becas </a:t>
            </a:r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Formación Docente</a:t>
            </a:r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: Resolución de problemas</a:t>
            </a:r>
            <a:endParaRPr lang="es-ES" sz="2100" dirty="0">
              <a:solidFill>
                <a:srgbClr val="0791D3"/>
              </a:solidFill>
              <a:latin typeface="Gotham Bold" pitchFamily="50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41647" y="3642634"/>
            <a:ext cx="114736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Capacidades</a:t>
            </a:r>
            <a:endParaRPr lang="es-ES" sz="135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1423282" y="2355314"/>
            <a:ext cx="50864" cy="2855789"/>
          </a:xfrm>
          <a:prstGeom prst="leftBrace">
            <a:avLst/>
          </a:prstGeom>
          <a:ln w="28575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6" name="CuadroTexto 5"/>
          <p:cNvSpPr txBox="1"/>
          <p:nvPr/>
        </p:nvSpPr>
        <p:spPr>
          <a:xfrm>
            <a:off x="294830" y="1644124"/>
            <a:ext cx="748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 resolución de problemas puede requerir a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los estudiantes: reconocer, relacionar y utilizar información; reconocer, utilizar y relacionar conceptos; utilizar y generar procedimientos; juzgar la razonabilidad y coherencia de las soluciones, justificar y argumentar sus acciones.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548058" y="2355314"/>
            <a:ext cx="464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PENSAMIENTO LÓGICO: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hacer inferencias y reconocer la relación de orden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AR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548058" y="2897266"/>
            <a:ext cx="554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COMUNICACIÓN: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comprender enunciados, cuadros,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interpretar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símbolos, consignas, informaciones; manejar el vocabulario de la matemática; traducir de una forma de representación a otra, de un tipo de lenguaje a otro.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1548057" y="3625380"/>
            <a:ext cx="5540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RESOLVER ACTIVIDADES ESTADÍSTICAS Y DE PROBABILIDAD: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resolver actividades que involucran conceptos estadísticos y de probabilidad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AR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548057" y="4155249"/>
            <a:ext cx="5431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RESOLVER ACTIVIDADES NÚMERICAS: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resolver actividades que involucran conceptos y propiedades de números.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548057" y="4688334"/>
            <a:ext cx="5595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12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RESOLVER ACTIVIDADES GEOMÉTRICAS Y DE MEDIDA: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resolver actividades que involucran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conceptos 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 propiedades geométricas y de medida</a:t>
            </a:r>
            <a:r>
              <a:rPr lang="es-A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s-AR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5427113"/>
            <a:ext cx="9144000" cy="573637"/>
          </a:xfrm>
          <a:prstGeom prst="rect">
            <a:avLst/>
          </a:prstGeom>
          <a:solidFill>
            <a:srgbClr val="079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>
              <a:solidFill>
                <a:srgbClr val="0791D3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76" y="5417179"/>
            <a:ext cx="2000324" cy="593503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1" y="1491774"/>
            <a:ext cx="8312921" cy="0"/>
          </a:xfrm>
          <a:prstGeom prst="line">
            <a:avLst/>
          </a:prstGeom>
          <a:ln w="38100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88420" y="1011074"/>
            <a:ext cx="83193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Becas </a:t>
            </a:r>
            <a:r>
              <a:rPr lang="es-ES" sz="2100" dirty="0">
                <a:solidFill>
                  <a:srgbClr val="0791D3"/>
                </a:solidFill>
                <a:latin typeface="Gotham Bold" pitchFamily="50" charset="0"/>
              </a:rPr>
              <a:t>Formación Docente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027348" y="2064966"/>
            <a:ext cx="5870960" cy="119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</a:pPr>
            <a:r>
              <a:rPr lang="es-AR" sz="2100" dirty="0">
                <a:solidFill>
                  <a:srgbClr val="0791D3"/>
                </a:solidFill>
                <a:latin typeface="Arial Rounded MT Bold" panose="020F0704030504030204" pitchFamily="34" charset="0"/>
                <a:ea typeface="Roboto" panose="02000000000000000000" pitchFamily="2" charset="0"/>
              </a:rPr>
              <a:t>60</a:t>
            </a:r>
            <a:r>
              <a:rPr lang="es-AR" sz="2100" dirty="0">
                <a:solidFill>
                  <a:srgbClr val="0791D3"/>
                </a:solidFill>
                <a:latin typeface="Arial Rounded MT Bold" panose="020F0704030504030204" pitchFamily="34" charset="0"/>
                <a:ea typeface="Roboto" panose="02000000000000000000" pitchFamily="2" charset="0"/>
              </a:rPr>
              <a:t>%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desempeño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comunicación y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resolución de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problemas</a:t>
            </a:r>
          </a:p>
          <a:p>
            <a:pPr>
              <a:spcBef>
                <a:spcPts val="450"/>
              </a:spcBef>
            </a:pPr>
            <a:r>
              <a:rPr lang="es-AR" sz="2100" dirty="0">
                <a:solidFill>
                  <a:srgbClr val="0791D3"/>
                </a:solidFill>
                <a:latin typeface="Arial Rounded MT Bold" panose="020F0704030504030204" pitchFamily="34" charset="0"/>
                <a:ea typeface="Roboto" panose="02000000000000000000" pitchFamily="2" charset="0"/>
              </a:rPr>
              <a:t>20%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Nivel Socioeconómico</a:t>
            </a:r>
          </a:p>
          <a:p>
            <a:pPr>
              <a:spcBef>
                <a:spcPts val="450"/>
              </a:spcBef>
            </a:pPr>
            <a:r>
              <a:rPr lang="es-AR" sz="2100" dirty="0">
                <a:solidFill>
                  <a:srgbClr val="0791D3"/>
                </a:solidFill>
                <a:latin typeface="Arial Rounded MT Bold" panose="020F0704030504030204" pitchFamily="34" charset="0"/>
                <a:ea typeface="Roboto" panose="02000000000000000000" pitchFamily="2" charset="0"/>
              </a:rPr>
              <a:t>20% </a:t>
            </a:r>
            <a:r>
              <a:rPr lang="es-AR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compromiso por la docencia.</a:t>
            </a:r>
            <a:endParaRPr lang="es-ES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51202" y="2472987"/>
            <a:ext cx="1991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Criterios de selección</a:t>
            </a:r>
            <a:endParaRPr lang="es-ES" sz="150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Abrir llave 16"/>
          <p:cNvSpPr/>
          <p:nvPr/>
        </p:nvSpPr>
        <p:spPr>
          <a:xfrm>
            <a:off x="2809649" y="2032884"/>
            <a:ext cx="106604" cy="1180288"/>
          </a:xfrm>
          <a:prstGeom prst="leftBrace">
            <a:avLst/>
          </a:prstGeom>
          <a:ln w="28575">
            <a:solidFill>
              <a:srgbClr val="079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18" name="CuadroTexto 17"/>
          <p:cNvSpPr txBox="1"/>
          <p:nvPr/>
        </p:nvSpPr>
        <p:spPr>
          <a:xfrm>
            <a:off x="1486553" y="4334220"/>
            <a:ext cx="109837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>
                <a:solidFill>
                  <a:srgbClr val="0791D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Calendario</a:t>
            </a:r>
            <a:endParaRPr lang="es-ES" sz="1500" dirty="0">
              <a:solidFill>
                <a:srgbClr val="0791D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027347" y="4129369"/>
            <a:ext cx="4683096" cy="987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Mediados de abril: aplicación de la prueba en el mismo horario en todo el país en sedes a definir.</a:t>
            </a:r>
          </a:p>
          <a:p>
            <a:pPr marL="214313" indent="-214313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Mediados de </a:t>
            </a: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mayo </a:t>
            </a: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s-E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selección de aspirantes en función de los resultados</a:t>
            </a:r>
            <a:endParaRPr lang="es-ES" sz="135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34" y="4157049"/>
            <a:ext cx="658739" cy="65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7249</TotalTime>
  <Words>893</Words>
  <Application>Microsoft Office PowerPoint</Application>
  <PresentationFormat>Presentación en pantalla (4:3)</PresentationFormat>
  <Paragraphs>107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9</vt:i4>
      </vt:variant>
    </vt:vector>
  </HeadingPairs>
  <TitlesOfParts>
    <vt:vector size="22" baseType="lpstr">
      <vt:lpstr>Arial</vt:lpstr>
      <vt:lpstr>Arial Rounded MT Bold</vt:lpstr>
      <vt:lpstr>Calibri</vt:lpstr>
      <vt:lpstr>Calibri </vt:lpstr>
      <vt:lpstr>Gotham Bold</vt:lpstr>
      <vt:lpstr>Roboto</vt:lpstr>
      <vt:lpstr>Symbol</vt:lpstr>
      <vt:lpstr>Times New Roman</vt:lpstr>
      <vt:lpstr>wf_segoe-ui_normal</vt:lpstr>
      <vt:lpstr>Tema de Office</vt:lpstr>
      <vt:lpstr>1_Diseño personalizado</vt:lpstr>
      <vt:lpstr>Diseño personalizado</vt:lpstr>
      <vt:lpstr>1_Tema de Office</vt:lpstr>
      <vt:lpstr>Presentación de PowerPoint</vt:lpstr>
      <vt:lpstr>Presentación de PowerPoint</vt:lpstr>
      <vt:lpstr>Presentación de PowerPoint</vt:lpstr>
      <vt:lpstr>Inscripción   A partir del lunes 05 de marzo en la página https://www.argentina.gob.ar/becasprogresar, opción Formación Docente.  · Evaluación postulantes ingresantes: el 12/04 a las 18hs  los postulantes de esta línea deberán realizar una evaluación, a cargo de la Secretaria de Evaluación Educativa, como parte del proceso de selección de los beneficiarios.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Damian Ramagnano</dc:creator>
  <cp:lastModifiedBy>Gonzalo</cp:lastModifiedBy>
  <cp:revision>520</cp:revision>
  <cp:lastPrinted>2017-11-21T15:30:08Z</cp:lastPrinted>
  <dcterms:created xsi:type="dcterms:W3CDTF">2017-09-21T19:43:18Z</dcterms:created>
  <dcterms:modified xsi:type="dcterms:W3CDTF">2018-03-07T20:35:47Z</dcterms:modified>
</cp:coreProperties>
</file>